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5" r:id="rId2"/>
    <p:sldId id="258" r:id="rId3"/>
    <p:sldId id="256" r:id="rId4"/>
    <p:sldId id="257" r:id="rId5"/>
    <p:sldId id="259" r:id="rId6"/>
    <p:sldId id="260" r:id="rId7"/>
    <p:sldId id="261" r:id="rId8"/>
    <p:sldId id="263" r:id="rId9"/>
    <p:sldId id="262" r:id="rId10"/>
    <p:sldId id="264" r:id="rId11"/>
    <p:sldId id="266" r:id="rId12"/>
    <p:sldId id="267" r:id="rId13"/>
    <p:sldId id="268" r:id="rId14"/>
    <p:sldId id="272" r:id="rId15"/>
    <p:sldId id="270" r:id="rId16"/>
    <p:sldId id="271" r:id="rId17"/>
    <p:sldId id="269" r:id="rId18"/>
    <p:sldId id="273" r:id="rId1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3" d="100"/>
          <a:sy n="113" d="100"/>
        </p:scale>
        <p:origin x="37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69EB35-418C-4083-BCC9-483F8BC68208}" type="datetimeFigureOut">
              <a:rPr lang="en-US" smtClean="0"/>
              <a:t>11/21/2016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1A124-E78D-4FD7-B58E-53403A6571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7798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69EB35-418C-4083-BCC9-483F8BC68208}" type="datetimeFigureOut">
              <a:rPr lang="en-US" smtClean="0"/>
              <a:t>11/21/2016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1A124-E78D-4FD7-B58E-53403A6571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64676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69EB35-418C-4083-BCC9-483F8BC68208}" type="datetimeFigureOut">
              <a:rPr lang="en-US" smtClean="0"/>
              <a:t>11/21/2016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1A124-E78D-4FD7-B58E-53403A6571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23295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69EB35-418C-4083-BCC9-483F8BC68208}" type="datetimeFigureOut">
              <a:rPr lang="en-US" smtClean="0"/>
              <a:t>11/21/2016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1A124-E78D-4FD7-B58E-53403A6571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01904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69EB35-418C-4083-BCC9-483F8BC68208}" type="datetimeFigureOut">
              <a:rPr lang="en-US" smtClean="0"/>
              <a:t>11/21/2016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1A124-E78D-4FD7-B58E-53403A6571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18810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69EB35-418C-4083-BCC9-483F8BC68208}" type="datetimeFigureOut">
              <a:rPr lang="en-US" smtClean="0"/>
              <a:t>11/21/2016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1A124-E78D-4FD7-B58E-53403A6571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26139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69EB35-418C-4083-BCC9-483F8BC68208}" type="datetimeFigureOut">
              <a:rPr lang="en-US" smtClean="0"/>
              <a:t>11/21/2016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1A124-E78D-4FD7-B58E-53403A6571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18569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69EB35-418C-4083-BCC9-483F8BC68208}" type="datetimeFigureOut">
              <a:rPr lang="en-US" smtClean="0"/>
              <a:t>11/21/2016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1A124-E78D-4FD7-B58E-53403A6571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00392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69EB35-418C-4083-BCC9-483F8BC68208}" type="datetimeFigureOut">
              <a:rPr lang="en-US" smtClean="0"/>
              <a:t>11/21/2016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1A124-E78D-4FD7-B58E-53403A6571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57723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69EB35-418C-4083-BCC9-483F8BC68208}" type="datetimeFigureOut">
              <a:rPr lang="en-US" smtClean="0"/>
              <a:t>11/21/2016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1A124-E78D-4FD7-B58E-53403A6571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60397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69EB35-418C-4083-BCC9-483F8BC68208}" type="datetimeFigureOut">
              <a:rPr lang="en-US" smtClean="0"/>
              <a:t>11/21/2016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71A124-E78D-4FD7-B58E-53403A6571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9544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69EB35-418C-4083-BCC9-483F8BC68208}" type="datetimeFigureOut">
              <a:rPr lang="en-US" smtClean="0"/>
              <a:t>11/21/2016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71A124-E78D-4FD7-B58E-53403A6571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5032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702733" y="575733"/>
            <a:ext cx="831426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OHDSI Hadoop Working Group</a:t>
            </a:r>
          </a:p>
          <a:p>
            <a:r>
              <a:rPr lang="en-US" dirty="0" smtClean="0"/>
              <a:t>First Survey</a:t>
            </a:r>
          </a:p>
          <a:p>
            <a:r>
              <a:rPr lang="en-US" dirty="0" smtClean="0"/>
              <a:t>November 2016</a:t>
            </a:r>
          </a:p>
          <a:p>
            <a:endParaRPr lang="en-US" dirty="0"/>
          </a:p>
          <a:p>
            <a:r>
              <a:rPr lang="en-US" dirty="0" smtClean="0"/>
              <a:t>N=7</a:t>
            </a:r>
          </a:p>
        </p:txBody>
      </p:sp>
    </p:spTree>
    <p:extLst>
      <p:ext uri="{BB962C8B-B14F-4D97-AF65-F5344CB8AC3E}">
        <p14:creationId xmlns:p14="http://schemas.microsoft.com/office/powerpoint/2010/main" val="4137333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702733" y="575733"/>
            <a:ext cx="83142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Fourth question asks opinions about what people with coding skills should work on and how important it is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0075333" y="169333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Question 4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22058" y="1182151"/>
            <a:ext cx="5891742" cy="5399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1658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76972" y="655752"/>
            <a:ext cx="4525362" cy="604040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075333" y="169333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Question 4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2433" y="455808"/>
            <a:ext cx="1577231" cy="6240348"/>
          </a:xfrm>
          <a:prstGeom prst="rect">
            <a:avLst/>
          </a:prstGeom>
        </p:spPr>
      </p:pic>
      <p:sp>
        <p:nvSpPr>
          <p:cNvPr id="5" name="Oval Callout 4"/>
          <p:cNvSpPr/>
          <p:nvPr/>
        </p:nvSpPr>
        <p:spPr>
          <a:xfrm>
            <a:off x="3681725" y="736852"/>
            <a:ext cx="1995247" cy="1659466"/>
          </a:xfrm>
          <a:prstGeom prst="wedgeEllipseCallout">
            <a:avLst>
              <a:gd name="adj1" fmla="val -90372"/>
              <a:gd name="adj2" fmla="val -44488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3752953" y="1151087"/>
            <a:ext cx="18406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These #s are the stack rank of high importance /importance (two with the same # means a tie)</a:t>
            </a:r>
            <a:endParaRPr lang="en-US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20491" y="1151087"/>
            <a:ext cx="482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#3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368461" y="6200821"/>
            <a:ext cx="7218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n/a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528465" y="1955285"/>
            <a:ext cx="482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#5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478070" y="4170113"/>
            <a:ext cx="6732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#9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478070" y="643275"/>
            <a:ext cx="482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#1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517793" y="3134692"/>
            <a:ext cx="10580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#7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532407" y="2359613"/>
            <a:ext cx="10175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#5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533688" y="4625817"/>
            <a:ext cx="482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#2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517793" y="2805788"/>
            <a:ext cx="482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#8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517793" y="5186004"/>
            <a:ext cx="482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#6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425920" y="3824168"/>
            <a:ext cx="6663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#11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446184" y="3504024"/>
            <a:ext cx="709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#12</a:t>
            </a:r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398754" y="1602742"/>
            <a:ext cx="6363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#10</a:t>
            </a:r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415185" y="5742192"/>
            <a:ext cx="709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#13</a:t>
            </a:r>
            <a:endParaRPr lang="en-US" dirty="0"/>
          </a:p>
        </p:txBody>
      </p:sp>
      <p:sp>
        <p:nvSpPr>
          <p:cNvPr id="22" name="TextBox 21"/>
          <p:cNvSpPr txBox="1"/>
          <p:nvPr/>
        </p:nvSpPr>
        <p:spPr>
          <a:xfrm>
            <a:off x="9217553" y="3395132"/>
            <a:ext cx="21362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LOWER IS ‘BETTER’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114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57318" y="330199"/>
            <a:ext cx="3232254" cy="613523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075333" y="169333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Question 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9390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02733" y="575733"/>
            <a:ext cx="83142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Other write in responses on what coders should work on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45128" y="1377950"/>
            <a:ext cx="2200275" cy="6477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497666" y="3937000"/>
            <a:ext cx="831426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I didn’t set up the survey so that the respondents answering “other” could actually write in and describe the ‘other’!!</a:t>
            </a:r>
          </a:p>
          <a:p>
            <a:endParaRPr lang="en-US" dirty="0">
              <a:solidFill>
                <a:srgbClr val="FF0000"/>
              </a:solidFill>
            </a:endParaRPr>
          </a:p>
          <a:p>
            <a:r>
              <a:rPr lang="en-US" dirty="0" smtClean="0">
                <a:solidFill>
                  <a:srgbClr val="FF0000"/>
                </a:solidFill>
              </a:rPr>
              <a:t>NO DATA AVAILABLE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0075333" y="169333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Question 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5240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02733" y="575733"/>
            <a:ext cx="83142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Fifth question ignores actual importance and asks to rank the coding achievements relative to each other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10075333" y="169333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Question 5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71675" y="2662237"/>
            <a:ext cx="8248650" cy="1533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1356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91628" y="353999"/>
            <a:ext cx="5019675" cy="64389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710333" y="86744"/>
            <a:ext cx="14816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Question 5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8658753" y="3388783"/>
            <a:ext cx="21362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HIGHER IS ‘BETTER’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6366" y="268609"/>
            <a:ext cx="1577231" cy="624034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64424" y="963888"/>
            <a:ext cx="482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#3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672398" y="1768086"/>
            <a:ext cx="482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#5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622003" y="3982914"/>
            <a:ext cx="6732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#7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622003" y="456076"/>
            <a:ext cx="482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#3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661726" y="2947493"/>
            <a:ext cx="10580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#9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676340" y="2172414"/>
            <a:ext cx="10175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#4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677621" y="4438618"/>
            <a:ext cx="482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#1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586251" y="2594950"/>
            <a:ext cx="6335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#10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661726" y="4998805"/>
            <a:ext cx="482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#6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569853" y="3636969"/>
            <a:ext cx="6663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#11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590117" y="3316825"/>
            <a:ext cx="709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#12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542687" y="1415543"/>
            <a:ext cx="6363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#9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559118" y="5554993"/>
            <a:ext cx="709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#13</a:t>
            </a:r>
            <a:endParaRPr lang="en-US" dirty="0"/>
          </a:p>
        </p:txBody>
      </p:sp>
      <p:sp>
        <p:nvSpPr>
          <p:cNvPr id="19" name="Oval Callout 18"/>
          <p:cNvSpPr/>
          <p:nvPr/>
        </p:nvSpPr>
        <p:spPr>
          <a:xfrm>
            <a:off x="3294974" y="736852"/>
            <a:ext cx="1995247" cy="1659466"/>
          </a:xfrm>
          <a:prstGeom prst="wedgeEllipseCallout">
            <a:avLst>
              <a:gd name="adj1" fmla="val -90372"/>
              <a:gd name="adj2" fmla="val -44488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3449541" y="1151086"/>
            <a:ext cx="18406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These #s are the stack rank of high importance /importance (two with the same # means a tie)</a:t>
            </a:r>
            <a:endParaRPr lang="en-US" sz="12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0797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075333" y="169333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Question 5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78363" y="169333"/>
            <a:ext cx="7623304" cy="64825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8464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02733" y="575733"/>
            <a:ext cx="83142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Other write in responses for use cases not listed in questions 1 and 2</a:t>
            </a:r>
          </a:p>
          <a:p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38954" y="5384156"/>
            <a:ext cx="6284913" cy="981189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0075333" y="169333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Question 6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2733" y="1222064"/>
            <a:ext cx="4624424" cy="158644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074332" y="4522801"/>
            <a:ext cx="14816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Answers: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7377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76391" y="2762157"/>
            <a:ext cx="4239217" cy="133368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710333" y="86744"/>
            <a:ext cx="14816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Question 7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0008" y="726695"/>
            <a:ext cx="5250392" cy="1388383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235199" y="3244334"/>
            <a:ext cx="14816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Answers: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999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33537" y="2676525"/>
            <a:ext cx="8924925" cy="150495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702733" y="575733"/>
            <a:ext cx="83142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First question asks about how important, in terms of spending time and investment to use, each of the use cases is, to the respondent.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19628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54500" y="456075"/>
            <a:ext cx="6172200" cy="603885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7913" y="84666"/>
            <a:ext cx="1288976" cy="447886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9103" y="4563533"/>
            <a:ext cx="1346596" cy="2130954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031629" y="922073"/>
            <a:ext cx="482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#1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977323" y="6069833"/>
            <a:ext cx="482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#2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2031629" y="262149"/>
            <a:ext cx="482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#3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2026808" y="1666848"/>
            <a:ext cx="482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#4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1977323" y="5325058"/>
            <a:ext cx="482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#5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998423" y="2540502"/>
            <a:ext cx="482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#6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038921" y="4123306"/>
            <a:ext cx="482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#7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1998423" y="3368582"/>
            <a:ext cx="482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#9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1993602" y="4689263"/>
            <a:ext cx="482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#8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7916333" y="2365096"/>
            <a:ext cx="1943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LOWER IS ‘BETTER’</a:t>
            </a:r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10075333" y="169333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Question 1</a:t>
            </a:r>
            <a:endParaRPr lang="en-US" dirty="0"/>
          </a:p>
        </p:txBody>
      </p:sp>
      <p:sp>
        <p:nvSpPr>
          <p:cNvPr id="20" name="Oval Callout 19"/>
          <p:cNvSpPr/>
          <p:nvPr/>
        </p:nvSpPr>
        <p:spPr>
          <a:xfrm>
            <a:off x="2795800" y="1087106"/>
            <a:ext cx="1794301" cy="2495128"/>
          </a:xfrm>
          <a:prstGeom prst="wedgeEllipseCallout">
            <a:avLst>
              <a:gd name="adj1" fmla="val -69435"/>
              <a:gd name="adj2" fmla="val -73570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/>
          <p:cNvSpPr txBox="1"/>
          <p:nvPr/>
        </p:nvSpPr>
        <p:spPr>
          <a:xfrm>
            <a:off x="2968732" y="1585435"/>
            <a:ext cx="158326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These #s are the stack rank of high importance /importance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3227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1495" y="792700"/>
            <a:ext cx="3796771" cy="5016491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74254" y="2057400"/>
            <a:ext cx="3714287" cy="269028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74254" y="1593851"/>
            <a:ext cx="3677892" cy="463549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817533" y="448733"/>
            <a:ext cx="5816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RAW DATA</a:t>
            </a:r>
          </a:p>
          <a:p>
            <a:r>
              <a:rPr lang="en-US" dirty="0" smtClean="0"/>
              <a:t>Rate Use Cases for Hadoop in Importance to You</a:t>
            </a:r>
          </a:p>
          <a:p>
            <a:r>
              <a:rPr lang="en-US" dirty="0" smtClean="0"/>
              <a:t>Frequency of Answers (Count of votes)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0075333" y="169333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Question 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7702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81137" y="2476500"/>
            <a:ext cx="9229725" cy="1905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702733" y="575733"/>
            <a:ext cx="83142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Second question does not ask about how important each use case is, but rather asks the respondent to rate the importance of the use cases relative to each other.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0075333" y="169333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Question 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4982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075333" y="169333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Question 2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64628" y="437620"/>
            <a:ext cx="5629275" cy="5762625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9217553" y="3395132"/>
            <a:ext cx="21362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HIGHER IS ‘BETTER’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7913" y="84666"/>
            <a:ext cx="1288976" cy="447886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9103" y="4563533"/>
            <a:ext cx="1346596" cy="213095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031629" y="922073"/>
            <a:ext cx="482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#1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1977323" y="6069833"/>
            <a:ext cx="482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#4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2031629" y="262149"/>
            <a:ext cx="482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#2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2026808" y="1666848"/>
            <a:ext cx="482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#3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1977323" y="5325058"/>
            <a:ext cx="482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#6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1998423" y="2540502"/>
            <a:ext cx="10580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#7 (tie)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2038921" y="4123306"/>
            <a:ext cx="10175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#7 (tie)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1998423" y="3368582"/>
            <a:ext cx="482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#5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1993602" y="4689263"/>
            <a:ext cx="482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#9</a:t>
            </a:r>
            <a:endParaRPr lang="en-US" dirty="0"/>
          </a:p>
        </p:txBody>
      </p:sp>
      <p:sp>
        <p:nvSpPr>
          <p:cNvPr id="16" name="Oval Callout 15"/>
          <p:cNvSpPr/>
          <p:nvPr/>
        </p:nvSpPr>
        <p:spPr>
          <a:xfrm>
            <a:off x="2914012" y="999068"/>
            <a:ext cx="1725721" cy="1659466"/>
          </a:xfrm>
          <a:prstGeom prst="wedgeEllipseCallout">
            <a:avLst>
              <a:gd name="adj1" fmla="val -69435"/>
              <a:gd name="adj2" fmla="val -73570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3008048" y="1354287"/>
            <a:ext cx="158326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These #s are the stack rank of high importance /importance</a:t>
            </a:r>
            <a:endParaRPr lang="en-US" sz="12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8645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74442" y="110377"/>
            <a:ext cx="5648291" cy="6747623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075333" y="169333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Question 2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8915400" y="2497667"/>
            <a:ext cx="2565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Raw data</a:t>
            </a:r>
          </a:p>
          <a:p>
            <a:r>
              <a:rPr lang="en-US" dirty="0" smtClean="0"/>
              <a:t>Count of votes for each individual ranking by use case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294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57312" y="2219325"/>
            <a:ext cx="9477375" cy="241935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702733" y="575733"/>
            <a:ext cx="83142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Third question asks relative importance of the use cases, anecdotally, for the community as a whole.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0075333" y="169333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Question 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2098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075333" y="169333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Question 3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92613" y="432890"/>
            <a:ext cx="5411788" cy="593404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9217553" y="3395132"/>
            <a:ext cx="21362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HIGHER IS ‘BETTER’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8390467" y="6436265"/>
            <a:ext cx="35898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Raw data available by request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7913" y="84666"/>
            <a:ext cx="1288976" cy="447886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9103" y="4563533"/>
            <a:ext cx="1346596" cy="2130954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031629" y="922073"/>
            <a:ext cx="482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#1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1977323" y="6069833"/>
            <a:ext cx="482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#4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2031629" y="262149"/>
            <a:ext cx="482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#3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2026808" y="1666848"/>
            <a:ext cx="482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#2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977323" y="5325058"/>
            <a:ext cx="482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#8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1998423" y="2540502"/>
            <a:ext cx="10580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#5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2038921" y="4123306"/>
            <a:ext cx="10175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#6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1998423" y="3368582"/>
            <a:ext cx="482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#7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1993602" y="4689263"/>
            <a:ext cx="482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#9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5553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178</TotalTime>
  <Words>450</Words>
  <Application>Microsoft Office PowerPoint</Application>
  <PresentationFormat>Widescreen</PresentationFormat>
  <Paragraphs>102</Paragraphs>
  <Slides>18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2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sdolley</dc:creator>
  <cp:lastModifiedBy>sdolley</cp:lastModifiedBy>
  <cp:revision>11</cp:revision>
  <dcterms:created xsi:type="dcterms:W3CDTF">2016-11-18T21:29:43Z</dcterms:created>
  <dcterms:modified xsi:type="dcterms:W3CDTF">2016-11-21T17:59:49Z</dcterms:modified>
</cp:coreProperties>
</file>